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7561263" cy="10693400"/>
  <p:notesSz cx="6858000" cy="9144000"/>
  <p:defaultTextStyle>
    <a:defPPr>
      <a:defRPr lang="de-DE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B2837"/>
    <a:srgbClr val="657734"/>
    <a:srgbClr val="0D4B6B"/>
    <a:srgbClr val="006285"/>
    <a:srgbClr val="C15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16" y="-80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97549A-8C75-40CA-B3A1-E8BB6818FCDF}" type="datetimeFigureOut">
              <a:rPr lang="de-DE" smtClean="0"/>
              <a:pPr/>
              <a:t>22.03.24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87A62A-820F-45FE-B9E2-43B4031074BD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9667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A7726-88D0-9746-8693-378895EC1834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1929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318F-E969-4748-92E1-A9EA5E6F902F}" type="datetimeFigureOut">
              <a:rPr lang="de-DE" smtClean="0"/>
              <a:pPr/>
              <a:t>22.03.24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32F7F-C1B3-48E1-9335-CC499AF370A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318F-E969-4748-92E1-A9EA5E6F902F}" type="datetimeFigureOut">
              <a:rPr lang="de-DE" smtClean="0"/>
              <a:pPr/>
              <a:t>22.03.24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32F7F-C1B3-48E1-9335-CC499AF370A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83548" y="571801"/>
            <a:ext cx="3701869" cy="1216374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318F-E969-4748-92E1-A9EA5E6F902F}" type="datetimeFigureOut">
              <a:rPr lang="de-DE" smtClean="0"/>
              <a:pPr/>
              <a:t>22.03.24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32F7F-C1B3-48E1-9335-CC499AF370A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318F-E969-4748-92E1-A9EA5E6F902F}" type="datetimeFigureOut">
              <a:rPr lang="de-DE" smtClean="0"/>
              <a:pPr/>
              <a:t>22.03.24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32F7F-C1B3-48E1-9335-CC499AF370A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318F-E969-4748-92E1-A9EA5E6F902F}" type="datetimeFigureOut">
              <a:rPr lang="de-DE" smtClean="0"/>
              <a:pPr/>
              <a:t>22.03.24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32F7F-C1B3-48E1-9335-CC499AF370A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3548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898485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318F-E969-4748-92E1-A9EA5E6F902F}" type="datetimeFigureOut">
              <a:rPr lang="de-DE" smtClean="0"/>
              <a:pPr/>
              <a:t>22.03.24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32F7F-C1B3-48E1-9335-CC499AF370A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318F-E969-4748-92E1-A9EA5E6F902F}" type="datetimeFigureOut">
              <a:rPr lang="de-DE" smtClean="0"/>
              <a:pPr/>
              <a:t>22.03.24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32F7F-C1B3-48E1-9335-CC499AF370A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318F-E969-4748-92E1-A9EA5E6F902F}" type="datetimeFigureOut">
              <a:rPr lang="de-DE" smtClean="0"/>
              <a:pPr/>
              <a:t>22.03.24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32F7F-C1B3-48E1-9335-CC499AF370A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318F-E969-4748-92E1-A9EA5E6F902F}" type="datetimeFigureOut">
              <a:rPr lang="de-DE" smtClean="0"/>
              <a:pPr/>
              <a:t>22.03.24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32F7F-C1B3-48E1-9335-CC499AF370A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318F-E969-4748-92E1-A9EA5E6F902F}" type="datetimeFigureOut">
              <a:rPr lang="de-DE" smtClean="0"/>
              <a:pPr/>
              <a:t>22.03.24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32F7F-C1B3-48E1-9335-CC499AF370A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318F-E969-4748-92E1-A9EA5E6F902F}" type="datetimeFigureOut">
              <a:rPr lang="de-DE" smtClean="0"/>
              <a:pPr/>
              <a:t>22.03.24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32F7F-C1B3-48E1-9335-CC499AF370A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E318F-E969-4748-92E1-A9EA5E6F902F}" type="datetimeFigureOut">
              <a:rPr lang="de-DE" smtClean="0"/>
              <a:pPr/>
              <a:t>22.03.24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32F7F-C1B3-48E1-9335-CC499AF370A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290879" y="5562724"/>
            <a:ext cx="6990668" cy="336026"/>
          </a:xfrm>
          <a:prstGeom prst="rect">
            <a:avLst/>
          </a:prstGeom>
          <a:solidFill>
            <a:srgbClr val="0D4B6B"/>
          </a:solidFill>
          <a:ln w="9525">
            <a:solidFill>
              <a:srgbClr val="0D4968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>
            <a:lvl1pPr>
              <a:defRPr sz="1200">
                <a:solidFill>
                  <a:srgbClr val="4F4F4F"/>
                </a:solidFill>
                <a:latin typeface="Corbel" charset="0"/>
                <a:ea typeface="ＭＳ Ｐゴシック" charset="0"/>
                <a:cs typeface="Arial" charset="0"/>
              </a:defRPr>
            </a:lvl1pPr>
            <a:lvl2pPr marL="742950" indent="-28575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2pPr>
            <a:lvl3pPr marL="1143000" indent="-22860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3pPr>
            <a:lvl4pPr marL="1600200" indent="-22860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4pPr>
            <a:lvl5pPr marL="2057400" indent="-22860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5pPr>
            <a:lvl6pPr marL="2514600" indent="-228600" eaLnBrk="0" hangingPunct="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6pPr>
            <a:lvl7pPr marL="2971800" indent="-228600" eaLnBrk="0" hangingPunct="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7pPr>
            <a:lvl8pPr marL="3429000" indent="-228600" eaLnBrk="0" hangingPunct="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8pPr>
            <a:lvl9pPr marL="3886200" indent="-228600" eaLnBrk="0" hangingPunct="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spcAft>
                <a:spcPct val="50000"/>
              </a:spcAft>
              <a:buClr>
                <a:srgbClr val="A4001F"/>
              </a:buClr>
              <a:buSzPct val="80000"/>
              <a:buFont typeface="Wingdings 3" charset="0"/>
              <a:buNone/>
              <a:defRPr/>
            </a:pPr>
            <a:r>
              <a:rPr lang="de-DE" sz="1400" b="1" dirty="0" smtClean="0">
                <a:solidFill>
                  <a:schemeClr val="bg1"/>
                </a:solidFill>
                <a:latin typeface="+mj-lt"/>
              </a:rPr>
              <a:t>Referenzen</a:t>
            </a:r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294380" y="5958595"/>
            <a:ext cx="6987167" cy="2696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177800" indent="-177800" eaLnBrk="0" hangingPunct="0">
              <a:lnSpc>
                <a:spcPct val="90000"/>
              </a:lnSpc>
              <a:spcAft>
                <a:spcPct val="50000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 sz="1200">
                <a:solidFill>
                  <a:srgbClr val="4F4F4F"/>
                </a:solidFill>
                <a:latin typeface="Corbel" pitchFamily="34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50000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 sz="1200">
                <a:solidFill>
                  <a:srgbClr val="4F4F4F"/>
                </a:solidFill>
                <a:latin typeface="Corbel" pitchFamily="34" charset="0"/>
                <a:ea typeface="Arial" charset="0"/>
                <a:cs typeface="Arial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50000"/>
              </a:spcAft>
              <a:buClr>
                <a:schemeClr val="accent1"/>
              </a:buClr>
              <a:buSzPct val="80000"/>
              <a:buFont typeface="Wingdings" pitchFamily="2" charset="2"/>
              <a:buChar char="§"/>
              <a:defRPr sz="1200">
                <a:solidFill>
                  <a:srgbClr val="4F4F4F"/>
                </a:solidFill>
                <a:latin typeface="Corbel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50000"/>
              </a:spcAft>
              <a:buClr>
                <a:srgbClr val="A4001F"/>
              </a:buClr>
              <a:buSzPct val="80000"/>
              <a:buFont typeface="Wingdings" pitchFamily="2" charset="2"/>
              <a:buChar char="§"/>
              <a:defRPr sz="1200">
                <a:solidFill>
                  <a:srgbClr val="4F4F4F"/>
                </a:solidFill>
                <a:latin typeface="Corbel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50000"/>
              </a:spcAft>
              <a:buClr>
                <a:srgbClr val="A4001F"/>
              </a:buClr>
              <a:defRPr sz="1200">
                <a:solidFill>
                  <a:srgbClr val="4F4F4F"/>
                </a:solidFill>
                <a:latin typeface="Corbel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A4001F"/>
              </a:buClr>
              <a:defRPr sz="1200">
                <a:solidFill>
                  <a:srgbClr val="4F4F4F"/>
                </a:solidFill>
                <a:latin typeface="Corbel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A4001F"/>
              </a:buClr>
              <a:defRPr sz="1200">
                <a:solidFill>
                  <a:srgbClr val="4F4F4F"/>
                </a:solidFill>
                <a:latin typeface="Corbel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A4001F"/>
              </a:buClr>
              <a:defRPr sz="1200">
                <a:solidFill>
                  <a:srgbClr val="4F4F4F"/>
                </a:solidFill>
                <a:latin typeface="Corbel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A4001F"/>
              </a:buClr>
              <a:defRPr sz="1200">
                <a:solidFill>
                  <a:srgbClr val="4F4F4F"/>
                </a:solidFill>
                <a:latin typeface="Corbel" pitchFamily="34" charset="0"/>
                <a:ea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1255"/>
              </a:lnSpc>
              <a:spcAft>
                <a:spcPts val="570"/>
              </a:spcAft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Organisationsentwicklung und Begleitung von Veränderungsprozessen von Unternehmen und Organisationen als mehrjährige Prozesse</a:t>
            </a:r>
          </a:p>
          <a:p>
            <a:pPr eaLnBrk="1" hangingPunct="1">
              <a:lnSpc>
                <a:spcPts val="1255"/>
              </a:lnSpc>
              <a:spcAft>
                <a:spcPts val="570"/>
              </a:spcAft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Teamentwicklung und Klärung von schwerwiegenden Konflikten von Teams in Unternehmen</a:t>
            </a:r>
          </a:p>
          <a:p>
            <a:pPr eaLnBrk="1" hangingPunct="1">
              <a:lnSpc>
                <a:spcPts val="1255"/>
              </a:lnSpc>
              <a:spcAft>
                <a:spcPts val="570"/>
              </a:spcAft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Strategieentwicklungen für diverse Unternehmen und Organisationen</a:t>
            </a:r>
          </a:p>
          <a:p>
            <a:pPr eaLnBrk="1" hangingPunct="1">
              <a:lnSpc>
                <a:spcPts val="1255"/>
              </a:lnSpc>
              <a:spcAft>
                <a:spcPts val="570"/>
              </a:spcAft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Coaching von Führungskräften und regelmäßige Begleitung zu Themen „</a:t>
            </a:r>
            <a:r>
              <a:rPr lang="de-DE" altLang="de-DE" sz="1100" dirty="0">
                <a:solidFill>
                  <a:srgbClr val="323232"/>
                </a:solidFill>
                <a:latin typeface="+mj-lt"/>
              </a:rPr>
              <a:t>werteorientierte und gesunde Führung“, „Zeitmanagement und persönliche Ressourcen</a:t>
            </a: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“, „Menschen und sachgerechte Kommunikation“, „Konfliktklärung und Umgang mit Mitarbeitern“, „Burnout-Prophylaxe und Resilienz“ etc.</a:t>
            </a:r>
          </a:p>
          <a:p>
            <a:pPr eaLnBrk="1" hangingPunct="1">
              <a:lnSpc>
                <a:spcPts val="1255"/>
              </a:lnSpc>
              <a:spcAft>
                <a:spcPts val="570"/>
              </a:spcAft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Begleitung von Organisationen zur Entwicklung von Strategien zur Mitarbeiterzufriedenheit, Wertschätzender Führung, Entwicklung von Ideen- und Beschwerdemanagement </a:t>
            </a:r>
          </a:p>
          <a:p>
            <a:pPr eaLnBrk="1" hangingPunct="1">
              <a:lnSpc>
                <a:spcPts val="1255"/>
              </a:lnSpc>
              <a:spcAft>
                <a:spcPts val="570"/>
              </a:spcAft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Begleitung von Großprojekten mit Mediation zwischen unterschiedlichen Interessengemeinschaften </a:t>
            </a:r>
          </a:p>
          <a:p>
            <a:pPr eaLnBrk="1" hangingPunct="1">
              <a:lnSpc>
                <a:spcPts val="1255"/>
              </a:lnSpc>
              <a:spcAft>
                <a:spcPts val="570"/>
              </a:spcAft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Seminare und Trainings zu werteorientierte</a:t>
            </a:r>
            <a:r>
              <a:rPr lang="de-DE" sz="1100" dirty="0" smtClean="0">
                <a:latin typeface="+mj-lt"/>
              </a:rPr>
              <a:t> </a:t>
            </a:r>
            <a:r>
              <a:rPr lang="de-DE" sz="1100" dirty="0">
                <a:latin typeface="+mj-lt"/>
              </a:rPr>
              <a:t>Führung, </a:t>
            </a:r>
            <a:r>
              <a:rPr lang="de-DE" sz="1100" dirty="0" smtClean="0">
                <a:latin typeface="+mj-lt"/>
              </a:rPr>
              <a:t>Ressourcenmanagement, </a:t>
            </a:r>
            <a:r>
              <a:rPr lang="de-DE" sz="1100" dirty="0">
                <a:latin typeface="+mj-lt"/>
              </a:rPr>
              <a:t>Kommunikation, Konflikte, </a:t>
            </a:r>
            <a:r>
              <a:rPr lang="de-DE" sz="1100" dirty="0" smtClean="0">
                <a:latin typeface="+mj-lt"/>
              </a:rPr>
              <a:t>Kreativität und </a:t>
            </a:r>
            <a:r>
              <a:rPr lang="de-DE" sz="1100" dirty="0" smtClean="0">
                <a:latin typeface="+mj-lt"/>
              </a:rPr>
              <a:t>Laterales Denken, </a:t>
            </a:r>
            <a:r>
              <a:rPr lang="de-DE" sz="1100" dirty="0">
                <a:latin typeface="+mj-lt"/>
              </a:rPr>
              <a:t>Gesundheit, Teamentwicklung und Projekt- und </a:t>
            </a:r>
            <a:r>
              <a:rPr lang="de-DE" sz="1100" dirty="0" smtClean="0">
                <a:latin typeface="+mj-lt"/>
              </a:rPr>
              <a:t>Zeitmanagement – auch individuell auf Ihre Bedürfnisse angepasst buchbar</a:t>
            </a:r>
            <a:endParaRPr lang="de-DE" altLang="de-DE" sz="1100" dirty="0" smtClean="0">
              <a:solidFill>
                <a:srgbClr val="323232"/>
              </a:solidFill>
              <a:latin typeface="+mj-lt"/>
            </a:endParaRPr>
          </a:p>
          <a:p>
            <a:pPr eaLnBrk="1" hangingPunct="1">
              <a:lnSpc>
                <a:spcPts val="1255"/>
              </a:lnSpc>
              <a:spcAft>
                <a:spcPts val="570"/>
              </a:spcAft>
            </a:pPr>
            <a:endParaRPr lang="de-DE" altLang="de-DE" sz="1100" dirty="0" smtClean="0">
              <a:solidFill>
                <a:srgbClr val="323232"/>
              </a:solidFill>
              <a:latin typeface="+mj-lt"/>
            </a:endParaRPr>
          </a:p>
          <a:p>
            <a:pPr eaLnBrk="1" hangingPunct="1">
              <a:lnSpc>
                <a:spcPts val="1255"/>
              </a:lnSpc>
              <a:spcAft>
                <a:spcPts val="570"/>
              </a:spcAft>
            </a:pPr>
            <a:endParaRPr lang="de-DE" altLang="de-DE" sz="1100" dirty="0">
              <a:solidFill>
                <a:srgbClr val="323232"/>
              </a:solidFill>
              <a:latin typeface="+mj-lt"/>
            </a:endParaRPr>
          </a:p>
          <a:p>
            <a:pPr eaLnBrk="1" hangingPunct="1">
              <a:lnSpc>
                <a:spcPts val="1255"/>
              </a:lnSpc>
              <a:spcAft>
                <a:spcPts val="570"/>
              </a:spcAft>
              <a:buNone/>
            </a:pPr>
            <a:endParaRPr lang="de-DE" altLang="de-DE" sz="1100" dirty="0">
              <a:solidFill>
                <a:srgbClr val="323232"/>
              </a:solidFill>
              <a:latin typeface="+mj-lt"/>
            </a:endParaRPr>
          </a:p>
          <a:p>
            <a:pPr eaLnBrk="1" hangingPunct="1">
              <a:lnSpc>
                <a:spcPts val="1255"/>
              </a:lnSpc>
              <a:spcAft>
                <a:spcPts val="342"/>
              </a:spcAft>
            </a:pPr>
            <a:endParaRPr lang="de-DE" altLang="de-DE" sz="1100" dirty="0">
              <a:solidFill>
                <a:srgbClr val="323232"/>
              </a:solidFill>
              <a:latin typeface="+mj-lt"/>
            </a:endParaRPr>
          </a:p>
          <a:p>
            <a:pPr eaLnBrk="1" hangingPunct="1">
              <a:lnSpc>
                <a:spcPts val="1255"/>
              </a:lnSpc>
              <a:spcAft>
                <a:spcPts val="342"/>
              </a:spcAft>
              <a:buNone/>
            </a:pPr>
            <a:endParaRPr lang="de-DE" altLang="de-DE" sz="1100" dirty="0">
              <a:solidFill>
                <a:srgbClr val="323232"/>
              </a:solidFill>
              <a:latin typeface="+mj-lt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3863225" y="1747425"/>
            <a:ext cx="3418322" cy="336025"/>
          </a:xfrm>
          <a:prstGeom prst="rect">
            <a:avLst/>
          </a:prstGeom>
          <a:solidFill>
            <a:srgbClr val="0D4B6B"/>
          </a:solidFill>
          <a:ln w="9525">
            <a:solidFill>
              <a:srgbClr val="0D4968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>
            <a:lvl1pPr>
              <a:defRPr sz="1200">
                <a:solidFill>
                  <a:srgbClr val="4F4F4F"/>
                </a:solidFill>
                <a:latin typeface="Corbel" charset="0"/>
                <a:ea typeface="ＭＳ Ｐゴシック" charset="0"/>
                <a:cs typeface="Arial" charset="0"/>
              </a:defRPr>
            </a:lvl1pPr>
            <a:lvl2pPr marL="742950" indent="-28575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2pPr>
            <a:lvl3pPr marL="1143000" indent="-22860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3pPr>
            <a:lvl4pPr marL="1600200" indent="-22860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4pPr>
            <a:lvl5pPr marL="2057400" indent="-22860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5pPr>
            <a:lvl6pPr marL="2514600" indent="-228600" eaLnBrk="0" hangingPunct="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6pPr>
            <a:lvl7pPr marL="2971800" indent="-228600" eaLnBrk="0" hangingPunct="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7pPr>
            <a:lvl8pPr marL="3429000" indent="-228600" eaLnBrk="0" hangingPunct="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8pPr>
            <a:lvl9pPr marL="3886200" indent="-228600" eaLnBrk="0" hangingPunct="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spcAft>
                <a:spcPct val="50000"/>
              </a:spcAft>
              <a:buClr>
                <a:srgbClr val="A4001F"/>
              </a:buClr>
              <a:buSzPct val="80000"/>
              <a:buFont typeface="Wingdings 3" charset="0"/>
              <a:buNone/>
              <a:defRPr/>
            </a:pPr>
            <a:r>
              <a:rPr lang="de-DE" sz="1600" b="1" dirty="0" smtClean="0">
                <a:solidFill>
                  <a:schemeClr val="bg1"/>
                </a:solidFill>
                <a:latin typeface="+mj-lt"/>
              </a:rPr>
              <a:t>Arbeitsschwerpunkte</a:t>
            </a: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3863225" y="2132429"/>
            <a:ext cx="3418322" cy="235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177800" indent="-1778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Aft>
                <a:spcPts val="684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Begleitung von Veränderungsprozessen und Organisationsentwicklung</a:t>
            </a:r>
          </a:p>
          <a:p>
            <a:pPr eaLnBrk="1" hangingPunct="1">
              <a:spcAft>
                <a:spcPts val="684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Führungskräfte- und Teamentwicklung</a:t>
            </a:r>
          </a:p>
          <a:p>
            <a:pPr eaLnBrk="1" hangingPunct="1">
              <a:spcAft>
                <a:spcPts val="684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Führungskräfte</a:t>
            </a:r>
            <a:r>
              <a:rPr lang="de-DE" altLang="de-DE" sz="1100" dirty="0">
                <a:solidFill>
                  <a:srgbClr val="323232"/>
                </a:solidFill>
                <a:latin typeface="+mj-lt"/>
              </a:rPr>
              <a:t>-</a:t>
            </a: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Coaching</a:t>
            </a:r>
          </a:p>
          <a:p>
            <a:pPr eaLnBrk="1" hangingPunct="1">
              <a:spcAft>
                <a:spcPts val="684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Mediation, Konfliktklärung</a:t>
            </a:r>
          </a:p>
          <a:p>
            <a:pPr eaLnBrk="1" hangingPunct="1">
              <a:spcAft>
                <a:spcPts val="684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Begleitung und Moderation von Ziel- und Strategieprozessen</a:t>
            </a:r>
          </a:p>
          <a:p>
            <a:pPr eaLnBrk="1" hangingPunct="1">
              <a:spcAft>
                <a:spcPts val="684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Begleitung in der Projektsteuerung </a:t>
            </a:r>
          </a:p>
          <a:p>
            <a:pPr eaLnBrk="1" hangingPunct="1">
              <a:spcAft>
                <a:spcPts val="684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Moderation von Beteiligungsprozessen in allen wesentlichen Projekten</a:t>
            </a:r>
          </a:p>
          <a:p>
            <a:pPr eaLnBrk="1" hangingPunct="1">
              <a:spcAft>
                <a:spcPts val="684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Trainings und Seminare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290878" y="1747425"/>
            <a:ext cx="3418322" cy="336025"/>
          </a:xfrm>
          <a:prstGeom prst="rect">
            <a:avLst/>
          </a:prstGeom>
          <a:solidFill>
            <a:srgbClr val="0D4B6B"/>
          </a:solidFill>
          <a:ln w="9525">
            <a:solidFill>
              <a:srgbClr val="0D4968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>
            <a:lvl1pPr>
              <a:defRPr sz="1200">
                <a:solidFill>
                  <a:srgbClr val="4F4F4F"/>
                </a:solidFill>
                <a:latin typeface="Corbel" charset="0"/>
                <a:ea typeface="ＭＳ Ｐゴシック" charset="0"/>
                <a:cs typeface="Arial" charset="0"/>
              </a:defRPr>
            </a:lvl1pPr>
            <a:lvl2pPr marL="742950" indent="-28575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2pPr>
            <a:lvl3pPr marL="1143000" indent="-22860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3pPr>
            <a:lvl4pPr marL="1600200" indent="-22860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4pPr>
            <a:lvl5pPr marL="2057400" indent="-22860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5pPr>
            <a:lvl6pPr marL="2514600" indent="-228600" eaLnBrk="0" hangingPunct="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6pPr>
            <a:lvl7pPr marL="2971800" indent="-228600" eaLnBrk="0" hangingPunct="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7pPr>
            <a:lvl8pPr marL="3429000" indent="-228600" eaLnBrk="0" hangingPunct="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8pPr>
            <a:lvl9pPr marL="3886200" indent="-228600" eaLnBrk="0" hangingPunct="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spcAft>
                <a:spcPct val="50000"/>
              </a:spcAft>
              <a:buClr>
                <a:srgbClr val="A4001F"/>
              </a:buClr>
              <a:buSzPct val="80000"/>
              <a:buFont typeface="Wingdings 3" charset="0"/>
              <a:buNone/>
              <a:defRPr/>
            </a:pPr>
            <a:r>
              <a:rPr lang="de-DE" sz="1600" b="1" dirty="0" smtClean="0">
                <a:solidFill>
                  <a:schemeClr val="bg1"/>
                </a:solidFill>
                <a:latin typeface="+mj-lt"/>
              </a:rPr>
              <a:t>Qualifikationen</a:t>
            </a: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290878" y="2130838"/>
            <a:ext cx="3418322" cy="233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177800" indent="-1778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ts val="1369"/>
              </a:lnSpc>
              <a:spcAft>
                <a:spcPts val="342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Volljuristin Zweites Staatsexamen (Uni)</a:t>
            </a:r>
          </a:p>
          <a:p>
            <a:pPr eaLnBrk="1" hangingPunct="1">
              <a:lnSpc>
                <a:spcPts val="1369"/>
              </a:lnSpc>
              <a:spcAft>
                <a:spcPts val="342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Diplom- Ingenieurin Architektur (FH) </a:t>
            </a:r>
            <a:endParaRPr lang="de-DE" altLang="de-DE" sz="1100" dirty="0">
              <a:solidFill>
                <a:srgbClr val="323232"/>
              </a:solidFill>
              <a:latin typeface="+mj-lt"/>
            </a:endParaRPr>
          </a:p>
          <a:p>
            <a:pPr eaLnBrk="1" hangingPunct="1">
              <a:lnSpc>
                <a:spcPts val="1369"/>
              </a:lnSpc>
              <a:spcAft>
                <a:spcPts val="342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Zertifizierte Wirtschaftsmediatorin (BMWA</a:t>
            </a:r>
            <a:r>
              <a:rPr lang="de-DE" altLang="de-DE" sz="1100" dirty="0">
                <a:solidFill>
                  <a:srgbClr val="323232"/>
                </a:solidFill>
                <a:latin typeface="+mj-lt"/>
              </a:rPr>
              <a:t> </a:t>
            </a: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und QVM</a:t>
            </a:r>
            <a:r>
              <a:rPr lang="de-AT" sz="800" dirty="0" smtClean="0"/>
              <a:t>®</a:t>
            </a:r>
            <a:r>
              <a:rPr lang="de-AT" sz="1100" dirty="0"/>
              <a:t>)</a:t>
            </a:r>
            <a:r>
              <a:rPr lang="de-DE" sz="1100" dirty="0" smtClean="0"/>
              <a:t> </a:t>
            </a: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 </a:t>
            </a:r>
          </a:p>
          <a:p>
            <a:pPr eaLnBrk="1" hangingPunct="1">
              <a:lnSpc>
                <a:spcPts val="1369"/>
              </a:lnSpc>
              <a:spcAft>
                <a:spcPts val="342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Zertifizierter Systemischer Coach und Teamentwicklerin (DBVC) und nach Symbolon-Methode® (ICF)</a:t>
            </a:r>
          </a:p>
          <a:p>
            <a:pPr eaLnBrk="1" hangingPunct="1">
              <a:lnSpc>
                <a:spcPts val="1369"/>
              </a:lnSpc>
              <a:spcAft>
                <a:spcPts val="342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Organisationsentwicklerin nach Trigon</a:t>
            </a:r>
            <a:r>
              <a:rPr lang="de-DE" altLang="de-DE" sz="1100" dirty="0">
                <a:solidFill>
                  <a:srgbClr val="323232"/>
                </a:solidFill>
                <a:latin typeface="+mj-lt"/>
              </a:rPr>
              <a:t>®</a:t>
            </a:r>
            <a:r>
              <a:rPr lang="de-DE" altLang="de-DE" sz="1100" dirty="0">
                <a:solidFill>
                  <a:srgbClr val="323232"/>
                </a:solidFill>
              </a:rPr>
              <a:t> </a:t>
            </a: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und Syst® </a:t>
            </a:r>
          </a:p>
          <a:p>
            <a:pPr eaLnBrk="1" hangingPunct="1">
              <a:lnSpc>
                <a:spcPts val="1369"/>
              </a:lnSpc>
              <a:spcAft>
                <a:spcPts val="342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Dipl. Burnout Prophylaxe Trainerin Body an Health Academy Österreich </a:t>
            </a:r>
          </a:p>
          <a:p>
            <a:pPr eaLnBrk="1" hangingPunct="1">
              <a:lnSpc>
                <a:spcPts val="1369"/>
              </a:lnSpc>
              <a:spcAft>
                <a:spcPts val="342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Zertifikate </a:t>
            </a:r>
            <a:r>
              <a:rPr lang="de-DE" altLang="de-DE" sz="1100" dirty="0">
                <a:solidFill>
                  <a:srgbClr val="323232"/>
                </a:solidFill>
                <a:latin typeface="+mj-lt"/>
              </a:rPr>
              <a:t>in Facilitation und Design-</a:t>
            </a:r>
            <a:r>
              <a:rPr lang="de-DE" altLang="de-DE" sz="1100" dirty="0" err="1">
                <a:solidFill>
                  <a:srgbClr val="323232"/>
                </a:solidFill>
                <a:latin typeface="+mj-lt"/>
              </a:rPr>
              <a:t>Thinking</a:t>
            </a:r>
            <a:r>
              <a:rPr lang="de-DE" altLang="de-DE" sz="1100" dirty="0">
                <a:solidFill>
                  <a:srgbClr val="323232"/>
                </a:solidFill>
                <a:latin typeface="+mj-lt"/>
              </a:rPr>
              <a:t> </a:t>
            </a:r>
          </a:p>
          <a:p>
            <a:pPr eaLnBrk="1" hangingPunct="1">
              <a:lnSpc>
                <a:spcPts val="1369"/>
              </a:lnSpc>
              <a:spcAft>
                <a:spcPts val="342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Zertifizierte Moderatorin und </a:t>
            </a: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Kommunikationstrainerin</a:t>
            </a:r>
          </a:p>
          <a:p>
            <a:pPr eaLnBrk="1" hangingPunct="1">
              <a:lnSpc>
                <a:spcPts val="1369"/>
              </a:lnSpc>
              <a:spcAft>
                <a:spcPts val="342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Zertifizierte Verfahrensbetreuerin Architektenkammer Bayern</a:t>
            </a:r>
            <a:endParaRPr lang="de-DE" altLang="de-DE" sz="1100" dirty="0" smtClean="0">
              <a:solidFill>
                <a:srgbClr val="323232"/>
              </a:solidFill>
              <a:latin typeface="+mj-lt"/>
            </a:endParaRPr>
          </a:p>
          <a:p>
            <a:pPr eaLnBrk="1" hangingPunct="1">
              <a:lnSpc>
                <a:spcPts val="1369"/>
              </a:lnSpc>
              <a:spcAft>
                <a:spcPts val="342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Methoden zur Kommunikations- und Persönlichkeits-analyse wie DISG®, systemische Transaktionsanalyse </a:t>
            </a:r>
          </a:p>
          <a:p>
            <a:pPr eaLnBrk="1" hangingPunct="1">
              <a:lnSpc>
                <a:spcPts val="1369"/>
              </a:lnSpc>
              <a:spcAft>
                <a:spcPts val="342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Dozentin an verschiedenen Hochschulen/ Instituten</a:t>
            </a:r>
          </a:p>
          <a:p>
            <a:pPr eaLnBrk="1" hangingPunct="1">
              <a:lnSpc>
                <a:spcPts val="1369"/>
              </a:lnSpc>
              <a:spcAft>
                <a:spcPts val="342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Autorisierte Prozessberaterin zum Förderprogramm UnternehmensWert:</a:t>
            </a: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Mensch</a:t>
            </a:r>
            <a:endParaRPr lang="de-DE" altLang="de-DE" sz="1100" dirty="0" smtClean="0">
              <a:solidFill>
                <a:srgbClr val="323232"/>
              </a:solidFill>
              <a:latin typeface="+mj-lt"/>
            </a:endParaRPr>
          </a:p>
          <a:p>
            <a:pPr eaLnBrk="1" hangingPunct="1">
              <a:lnSpc>
                <a:spcPts val="1369"/>
              </a:lnSpc>
              <a:spcAft>
                <a:spcPts val="342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endParaRPr lang="de-DE" altLang="de-DE" sz="1100" dirty="0" smtClean="0">
              <a:solidFill>
                <a:srgbClr val="323232"/>
              </a:solidFill>
              <a:latin typeface="+mj-lt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3859725" y="8548221"/>
            <a:ext cx="3418322" cy="336026"/>
          </a:xfrm>
          <a:prstGeom prst="rect">
            <a:avLst/>
          </a:prstGeom>
          <a:solidFill>
            <a:srgbClr val="0D4B6B"/>
          </a:solidFill>
          <a:ln w="9525">
            <a:solidFill>
              <a:srgbClr val="0D4968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>
            <a:lvl1pPr>
              <a:defRPr sz="1200">
                <a:solidFill>
                  <a:srgbClr val="4F4F4F"/>
                </a:solidFill>
                <a:latin typeface="Corbel" charset="0"/>
                <a:ea typeface="ＭＳ Ｐゴシック" charset="0"/>
                <a:cs typeface="Arial" charset="0"/>
              </a:defRPr>
            </a:lvl1pPr>
            <a:lvl2pPr marL="742950" indent="-28575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2pPr>
            <a:lvl3pPr marL="1143000" indent="-22860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3pPr>
            <a:lvl4pPr marL="1600200" indent="-22860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4pPr>
            <a:lvl5pPr marL="2057400" indent="-22860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5pPr>
            <a:lvl6pPr marL="2514600" indent="-228600" eaLnBrk="0" hangingPunct="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6pPr>
            <a:lvl7pPr marL="2971800" indent="-228600" eaLnBrk="0" hangingPunct="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7pPr>
            <a:lvl8pPr marL="3429000" indent="-228600" eaLnBrk="0" hangingPunct="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8pPr>
            <a:lvl9pPr marL="3886200" indent="-228600" eaLnBrk="0" hangingPunct="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spcAft>
                <a:spcPct val="50000"/>
              </a:spcAft>
              <a:buClr>
                <a:srgbClr val="A4001F"/>
              </a:buClr>
              <a:buSzPct val="80000"/>
              <a:buFont typeface="Wingdings 3" charset="0"/>
              <a:buNone/>
              <a:defRPr/>
            </a:pPr>
            <a:r>
              <a:rPr lang="de-DE" sz="1400" b="1" dirty="0" smtClean="0">
                <a:solidFill>
                  <a:schemeClr val="bg1"/>
                </a:solidFill>
                <a:latin typeface="+mj-lt"/>
              </a:rPr>
              <a:t>Branchenerfahrung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290878" y="8548221"/>
            <a:ext cx="3418322" cy="336026"/>
          </a:xfrm>
          <a:prstGeom prst="rect">
            <a:avLst/>
          </a:prstGeom>
          <a:solidFill>
            <a:srgbClr val="0D4B6B"/>
          </a:solidFill>
          <a:ln w="9525">
            <a:solidFill>
              <a:srgbClr val="0D4968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>
            <a:lvl1pPr>
              <a:defRPr sz="1200">
                <a:solidFill>
                  <a:srgbClr val="4F4F4F"/>
                </a:solidFill>
                <a:latin typeface="Corbel" charset="0"/>
                <a:ea typeface="ＭＳ Ｐゴシック" charset="0"/>
                <a:cs typeface="Arial" charset="0"/>
              </a:defRPr>
            </a:lvl1pPr>
            <a:lvl2pPr marL="742950" indent="-28575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2pPr>
            <a:lvl3pPr marL="1143000" indent="-22860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3pPr>
            <a:lvl4pPr marL="1600200" indent="-22860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4pPr>
            <a:lvl5pPr marL="2057400" indent="-22860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5pPr>
            <a:lvl6pPr marL="2514600" indent="-228600" eaLnBrk="0" hangingPunct="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6pPr>
            <a:lvl7pPr marL="2971800" indent="-228600" eaLnBrk="0" hangingPunct="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7pPr>
            <a:lvl8pPr marL="3429000" indent="-228600" eaLnBrk="0" hangingPunct="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8pPr>
            <a:lvl9pPr marL="3886200" indent="-228600" eaLnBrk="0" hangingPunct="0">
              <a:defRPr sz="1200">
                <a:solidFill>
                  <a:srgbClr val="4F4F4F"/>
                </a:solidFill>
                <a:latin typeface="Corbel" charset="0"/>
                <a:ea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spcAft>
                <a:spcPct val="50000"/>
              </a:spcAft>
              <a:buClr>
                <a:srgbClr val="A4001F"/>
              </a:buClr>
              <a:buSzPct val="80000"/>
              <a:buFont typeface="Wingdings 3" charset="0"/>
              <a:buNone/>
              <a:defRPr/>
            </a:pPr>
            <a:r>
              <a:rPr lang="de-DE" sz="1400" b="1" dirty="0" smtClean="0">
                <a:solidFill>
                  <a:schemeClr val="bg1"/>
                </a:solidFill>
                <a:latin typeface="+mj-lt"/>
              </a:rPr>
              <a:t>Berufserfahrung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290878" y="8954794"/>
            <a:ext cx="3418322" cy="1024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177800" indent="-1778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ts val="1369"/>
              </a:lnSpc>
              <a:spcAft>
                <a:spcPts val="342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20 jährige Berufserfahrung als Führungskraft im öffentlichen Dienst</a:t>
            </a:r>
          </a:p>
          <a:p>
            <a:pPr eaLnBrk="1" hangingPunct="1">
              <a:lnSpc>
                <a:spcPts val="1369"/>
              </a:lnSpc>
              <a:spcAft>
                <a:spcPts val="342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Seit 2008 nebenberuflich tätig als Mediatorin, systemischer Coach, Unternehmensberaterin und Organisationsentwicklerin und Trainerin </a:t>
            </a:r>
          </a:p>
          <a:p>
            <a:pPr eaLnBrk="1" hangingPunct="1">
              <a:lnSpc>
                <a:spcPts val="1369"/>
              </a:lnSpc>
              <a:spcAft>
                <a:spcPts val="342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Seit 2013 selbständig in den obengenannten  Tätigkeitsfeldern und Inhaberin der Sinnwerkstadt Regensburg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3859725" y="8954794"/>
            <a:ext cx="3418322" cy="1024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177800" indent="-1778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ts val="1369"/>
              </a:lnSpc>
              <a:spcAft>
                <a:spcPts val="342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r>
              <a:rPr lang="de-DE" altLang="de-DE" sz="1100" dirty="0">
                <a:solidFill>
                  <a:srgbClr val="323232"/>
                </a:solidFill>
                <a:latin typeface="+mj-lt"/>
              </a:rPr>
              <a:t>mittelständische </a:t>
            </a: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Unternehmen </a:t>
            </a:r>
            <a:endParaRPr lang="de-DE" altLang="de-DE" sz="1100" dirty="0">
              <a:solidFill>
                <a:srgbClr val="323232"/>
              </a:solidFill>
              <a:latin typeface="+mj-lt"/>
            </a:endParaRPr>
          </a:p>
          <a:p>
            <a:pPr eaLnBrk="1" hangingPunct="1">
              <a:lnSpc>
                <a:spcPts val="1369"/>
              </a:lnSpc>
              <a:spcAft>
                <a:spcPts val="342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Öffentliche Institutionen und Verwaltungen</a:t>
            </a:r>
          </a:p>
          <a:p>
            <a:pPr eaLnBrk="1" hangingPunct="1">
              <a:lnSpc>
                <a:spcPts val="1369"/>
              </a:lnSpc>
              <a:spcAft>
                <a:spcPts val="342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Unternehmen im Sozial- und Gesundheitswesen  </a:t>
            </a:r>
          </a:p>
          <a:p>
            <a:pPr eaLnBrk="1" hangingPunct="1">
              <a:lnSpc>
                <a:spcPts val="1369"/>
              </a:lnSpc>
              <a:spcAft>
                <a:spcPts val="342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Banken, Versicherung und Finanzwesen</a:t>
            </a:r>
          </a:p>
          <a:p>
            <a:pPr eaLnBrk="1" hangingPunct="1">
              <a:lnSpc>
                <a:spcPts val="1369"/>
              </a:lnSpc>
              <a:spcAft>
                <a:spcPts val="342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Energieunternehmen, Bau – und Ingenieurwesen</a:t>
            </a:r>
          </a:p>
          <a:p>
            <a:pPr eaLnBrk="1" hangingPunct="1">
              <a:lnSpc>
                <a:spcPts val="1369"/>
              </a:lnSpc>
              <a:spcAft>
                <a:spcPts val="342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Medien, Werbung und Marketing</a:t>
            </a:r>
          </a:p>
          <a:p>
            <a:pPr eaLnBrk="1" hangingPunct="1">
              <a:lnSpc>
                <a:spcPts val="1369"/>
              </a:lnSpc>
              <a:spcAft>
                <a:spcPts val="342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r>
              <a:rPr lang="de-DE" altLang="de-DE" sz="1100" dirty="0" smtClean="0">
                <a:solidFill>
                  <a:srgbClr val="323232"/>
                </a:solidFill>
                <a:latin typeface="+mj-lt"/>
              </a:rPr>
              <a:t>Rechts- und Steuerkanzleien</a:t>
            </a:r>
          </a:p>
          <a:p>
            <a:pPr marL="0" indent="0" eaLnBrk="1" hangingPunct="1">
              <a:lnSpc>
                <a:spcPts val="1369"/>
              </a:lnSpc>
              <a:spcAft>
                <a:spcPts val="342"/>
              </a:spcAft>
              <a:buClr>
                <a:srgbClr val="A4001F"/>
              </a:buClr>
              <a:buSzPct val="80000"/>
              <a:defRPr/>
            </a:pPr>
            <a:endParaRPr lang="de-DE" altLang="de-DE" sz="1100" dirty="0" smtClean="0">
              <a:solidFill>
                <a:srgbClr val="323232"/>
              </a:solidFill>
              <a:latin typeface="+mj-lt"/>
            </a:endParaRPr>
          </a:p>
          <a:p>
            <a:pPr eaLnBrk="1" hangingPunct="1">
              <a:lnSpc>
                <a:spcPts val="1369"/>
              </a:lnSpc>
              <a:spcAft>
                <a:spcPts val="342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endParaRPr lang="de-DE" altLang="de-DE" sz="1100" dirty="0" smtClean="0">
              <a:solidFill>
                <a:srgbClr val="323232"/>
              </a:solidFill>
              <a:latin typeface="+mj-lt"/>
            </a:endParaRPr>
          </a:p>
          <a:p>
            <a:pPr eaLnBrk="1" hangingPunct="1">
              <a:lnSpc>
                <a:spcPts val="1369"/>
              </a:lnSpc>
              <a:spcAft>
                <a:spcPts val="342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endParaRPr lang="de-DE" altLang="de-DE" sz="1100" dirty="0" smtClean="0">
              <a:solidFill>
                <a:srgbClr val="323232"/>
              </a:solidFill>
              <a:latin typeface="+mj-lt"/>
            </a:endParaRPr>
          </a:p>
          <a:p>
            <a:pPr eaLnBrk="1" hangingPunct="1">
              <a:lnSpc>
                <a:spcPts val="1369"/>
              </a:lnSpc>
              <a:spcAft>
                <a:spcPts val="342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endParaRPr lang="de-DE" altLang="de-DE" sz="1100" dirty="0" smtClean="0">
              <a:solidFill>
                <a:srgbClr val="323232"/>
              </a:solidFill>
              <a:latin typeface="+mj-lt"/>
            </a:endParaRPr>
          </a:p>
          <a:p>
            <a:pPr eaLnBrk="1" hangingPunct="1">
              <a:lnSpc>
                <a:spcPts val="1369"/>
              </a:lnSpc>
              <a:spcAft>
                <a:spcPts val="342"/>
              </a:spcAft>
              <a:buClr>
                <a:srgbClr val="A4001F"/>
              </a:buClr>
              <a:buSzPct val="80000"/>
              <a:buFont typeface="Wingdings 3" pitchFamily="18" charset="2"/>
              <a:buChar char="Ú"/>
              <a:defRPr/>
            </a:pPr>
            <a:endParaRPr lang="de-DE" altLang="de-DE" sz="1100" dirty="0" smtClean="0">
              <a:solidFill>
                <a:srgbClr val="323232"/>
              </a:solidFill>
              <a:latin typeface="+mj-lt"/>
            </a:endParaRPr>
          </a:p>
        </p:txBody>
      </p:sp>
      <p:sp>
        <p:nvSpPr>
          <p:cNvPr id="14" name="Rechteck 13"/>
          <p:cNvSpPr>
            <a:spLocks noChangeArrowheads="1"/>
          </p:cNvSpPr>
          <p:nvPr/>
        </p:nvSpPr>
        <p:spPr bwMode="auto">
          <a:xfrm>
            <a:off x="287377" y="163430"/>
            <a:ext cx="6987167" cy="1513041"/>
          </a:xfrm>
          <a:prstGeom prst="rect">
            <a:avLst/>
          </a:prstGeom>
          <a:solidFill>
            <a:srgbClr val="B9B9B9"/>
          </a:solidFill>
          <a:ln>
            <a:noFill/>
          </a:ln>
          <a:effectLst>
            <a:outerShdw blurRad="50800" dist="50800" dir="5400000" algn="ctr" rotWithShape="0">
              <a:srgbClr val="D3D3D3">
                <a:alpha val="74997"/>
              </a:srgbClr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ct val="50000"/>
              </a:spcAft>
              <a:buClr>
                <a:srgbClr val="A4001F"/>
              </a:buClr>
              <a:buSzPct val="80000"/>
              <a:buFont typeface="Wingdings 3" pitchFamily="18" charset="2"/>
              <a:buNone/>
              <a:defRPr/>
            </a:pPr>
            <a:r>
              <a:rPr lang="de-DE" altLang="de-DE" sz="1100" b="1" dirty="0" smtClean="0">
                <a:solidFill>
                  <a:srgbClr val="8B2837"/>
                </a:solidFill>
                <a:latin typeface="+mj-lt"/>
              </a:rPr>
              <a:t>Beraterprofil</a:t>
            </a:r>
          </a:p>
          <a:p>
            <a:pPr eaLnBrk="1" hangingPunct="1">
              <a:lnSpc>
                <a:spcPct val="90000"/>
              </a:lnSpc>
              <a:spcAft>
                <a:spcPct val="35000"/>
              </a:spcAft>
              <a:buClr>
                <a:srgbClr val="A4001F"/>
              </a:buClr>
              <a:buSzPct val="80000"/>
              <a:buFont typeface="Wingdings 3" pitchFamily="18" charset="2"/>
              <a:buNone/>
              <a:defRPr/>
            </a:pPr>
            <a:r>
              <a:rPr lang="de-DE" altLang="de-DE" sz="1600" b="1" dirty="0" smtClean="0">
                <a:solidFill>
                  <a:srgbClr val="8B2837"/>
                </a:solidFill>
                <a:latin typeface="+mj-lt"/>
              </a:rPr>
              <a:t>Stephanie Sophia Utz</a:t>
            </a:r>
            <a:endParaRPr lang="de-DE" altLang="de-DE" sz="1400" b="1" dirty="0" smtClean="0">
              <a:solidFill>
                <a:srgbClr val="8B2837"/>
              </a:solidFill>
              <a:latin typeface="+mj-lt"/>
            </a:endParaRPr>
          </a:p>
          <a:p>
            <a:pPr eaLnBrk="1" hangingPunct="1">
              <a:lnSpc>
                <a:spcPct val="90000"/>
              </a:lnSpc>
              <a:spcAft>
                <a:spcPct val="35000"/>
              </a:spcAft>
              <a:buClr>
                <a:srgbClr val="A4001F"/>
              </a:buClr>
              <a:buSzPct val="80000"/>
              <a:buFont typeface="Wingdings 3" pitchFamily="18" charset="2"/>
              <a:buNone/>
              <a:defRPr/>
            </a:pPr>
            <a:r>
              <a:rPr lang="de-DE" altLang="de-DE" sz="1400" b="1" dirty="0" smtClean="0">
                <a:latin typeface="+mj-lt"/>
              </a:rPr>
              <a:t>Dipl. Ing. Architektin, Volljuristin</a:t>
            </a:r>
          </a:p>
          <a:p>
            <a:pPr eaLnBrk="1" hangingPunct="1">
              <a:lnSpc>
                <a:spcPct val="90000"/>
              </a:lnSpc>
              <a:spcAft>
                <a:spcPct val="35000"/>
              </a:spcAft>
              <a:buClr>
                <a:srgbClr val="A4001F"/>
              </a:buClr>
              <a:buSzPct val="80000"/>
              <a:buFont typeface="Wingdings 3" pitchFamily="18" charset="2"/>
              <a:buNone/>
              <a:defRPr/>
            </a:pPr>
            <a:r>
              <a:rPr lang="de-DE" altLang="de-DE" sz="1300" b="1" dirty="0" smtClean="0">
                <a:latin typeface="+mj-lt"/>
              </a:rPr>
              <a:t>Mehr als 20 Jahre Berufserfahrung als Führungskraft und in Bereichen </a:t>
            </a:r>
          </a:p>
          <a:p>
            <a:pPr eaLnBrk="1" hangingPunct="1">
              <a:lnSpc>
                <a:spcPct val="90000"/>
              </a:lnSpc>
              <a:spcAft>
                <a:spcPct val="35000"/>
              </a:spcAft>
              <a:buClr>
                <a:srgbClr val="A4001F"/>
              </a:buClr>
              <a:buSzPct val="80000"/>
              <a:buFont typeface="Wingdings 3" pitchFamily="18" charset="2"/>
              <a:buNone/>
              <a:defRPr/>
            </a:pPr>
            <a:r>
              <a:rPr lang="de-DE" altLang="de-DE" sz="1300" b="1" dirty="0" smtClean="0">
                <a:latin typeface="+mj-lt"/>
              </a:rPr>
              <a:t>der Mediation, Coaching und Team-</a:t>
            </a:r>
            <a:r>
              <a:rPr lang="de-DE" altLang="de-DE" sz="1300" b="1" dirty="0">
                <a:latin typeface="+mj-lt"/>
              </a:rPr>
              <a:t> </a:t>
            </a:r>
            <a:r>
              <a:rPr lang="de-DE" altLang="de-DE" sz="1300" b="1" dirty="0" smtClean="0">
                <a:latin typeface="+mj-lt"/>
              </a:rPr>
              <a:t>und Organisationsentwicklung</a:t>
            </a:r>
          </a:p>
        </p:txBody>
      </p:sp>
      <p:pic>
        <p:nvPicPr>
          <p:cNvPr id="16" name="Bild 15" descr="HOP_8151.jp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89"/>
          <a:stretch/>
        </p:blipFill>
        <p:spPr>
          <a:xfrm>
            <a:off x="5686043" y="254892"/>
            <a:ext cx="1515545" cy="134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86538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enutzerdefiniert 1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372</Words>
  <Application>Microsoft Macintosh PowerPoint</Application>
  <PresentationFormat>Benutzerdefiniert</PresentationFormat>
  <Paragraphs>54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Valued Acer Customer</dc:creator>
  <cp:lastModifiedBy>den üblichen Bürogebrauch</cp:lastModifiedBy>
  <cp:revision>116</cp:revision>
  <cp:lastPrinted>2022-07-05T06:14:44Z</cp:lastPrinted>
  <dcterms:created xsi:type="dcterms:W3CDTF">2018-07-10T09:59:29Z</dcterms:created>
  <dcterms:modified xsi:type="dcterms:W3CDTF">2024-03-22T11:12:21Z</dcterms:modified>
</cp:coreProperties>
</file>